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4" r:id="rId4"/>
    <p:sldId id="257" r:id="rId5"/>
    <p:sldId id="258" r:id="rId6"/>
    <p:sldId id="259" r:id="rId7"/>
    <p:sldId id="260" r:id="rId8"/>
    <p:sldId id="261" r:id="rId9"/>
    <p:sldId id="262" r:id="rId10"/>
    <p:sldId id="263" r:id="rId11"/>
    <p:sldId id="264" r:id="rId12"/>
    <p:sldId id="266" r:id="rId13"/>
    <p:sldId id="267" r:id="rId14"/>
    <p:sldId id="268" r:id="rId15"/>
    <p:sldId id="269" r:id="rId16"/>
    <p:sldId id="273"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2" autoAdjust="0"/>
    <p:restoredTop sz="94660"/>
  </p:normalViewPr>
  <p:slideViewPr>
    <p:cSldViewPr>
      <p:cViewPr varScale="1">
        <p:scale>
          <a:sx n="65" d="100"/>
          <a:sy n="65" d="100"/>
        </p:scale>
        <p:origin x="-144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BF4D06-D7A2-4992-AE5F-444761C993C1}"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BF4D06-D7A2-4992-AE5F-444761C993C1}"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BF4D06-D7A2-4992-AE5F-444761C993C1}"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BF4D06-D7A2-4992-AE5F-444761C993C1}"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BF4D06-D7A2-4992-AE5F-444761C993C1}" type="datetimeFigureOut">
              <a:rPr lang="en-US" smtClean="0"/>
              <a:pPr/>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BF4D06-D7A2-4992-AE5F-444761C993C1}" type="datetimeFigureOut">
              <a:rPr lang="en-US" smtClean="0"/>
              <a:pPr/>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BF4D06-D7A2-4992-AE5F-444761C993C1}" type="datetimeFigureOut">
              <a:rPr lang="en-US" smtClean="0"/>
              <a:pPr/>
              <a:t>4/8/2019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BF4D06-D7A2-4992-AE5F-444761C993C1}" type="datetimeFigureOut">
              <a:rPr lang="en-US" smtClean="0"/>
              <a:pPr/>
              <a:t>4/8/2019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F4D06-D7A2-4992-AE5F-444761C993C1}" type="datetimeFigureOut">
              <a:rPr lang="en-US" smtClean="0"/>
              <a:pPr/>
              <a:t>4/8/2019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F4D06-D7A2-4992-AE5F-444761C993C1}" type="datetimeFigureOut">
              <a:rPr lang="en-US" smtClean="0"/>
              <a:pPr/>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F4D06-D7A2-4992-AE5F-444761C993C1}" type="datetimeFigureOut">
              <a:rPr lang="en-US" smtClean="0"/>
              <a:pPr/>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64A4D-A6C5-4D3B-B03B-67110E16A5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F4D06-D7A2-4992-AE5F-444761C993C1}" type="datetimeFigureOut">
              <a:rPr lang="en-US" smtClean="0"/>
              <a:pPr/>
              <a:t>4/8/2019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64A4D-A6C5-4D3B-B03B-67110E16A5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069975"/>
          </a:xfrm>
        </p:spPr>
        <p:txBody>
          <a:bodyPr>
            <a:normAutofit fontScale="90000"/>
          </a:bodyPr>
          <a:lstStyle/>
          <a:p>
            <a:pPr algn="l"/>
            <a:r>
              <a:rPr lang="en-US" b="1" dirty="0" smtClean="0"/>
              <a:t/>
            </a:r>
            <a:br>
              <a:rPr lang="en-US" b="1" dirty="0" smtClean="0"/>
            </a:br>
            <a:r>
              <a:rPr lang="en-US" b="1" dirty="0" smtClean="0"/>
              <a:t/>
            </a:r>
            <a:br>
              <a:rPr lang="en-US" b="1" dirty="0" smtClean="0"/>
            </a:br>
            <a:r>
              <a:rPr lang="en-US" b="1" dirty="0" smtClean="0"/>
              <a:t/>
            </a:r>
            <a:br>
              <a:rPr lang="en-US" b="1" dirty="0" smtClean="0"/>
            </a:br>
            <a:r>
              <a:rPr lang="en-US" sz="3100" b="1" dirty="0" smtClean="0"/>
              <a:t>TRƯỜNG </a:t>
            </a:r>
            <a:r>
              <a:rPr lang="en-US" sz="3100" b="1" dirty="0" err="1" smtClean="0"/>
              <a:t>TiỂU</a:t>
            </a:r>
            <a:r>
              <a:rPr lang="en-US" sz="3100" b="1" dirty="0" smtClean="0"/>
              <a:t> HỌC HOÀNG LÊ</a:t>
            </a:r>
            <a:r>
              <a:rPr lang="en-US" dirty="0"/>
              <a:t/>
            </a:r>
            <a:br>
              <a:rPr lang="en-US" dirty="0"/>
            </a:br>
            <a:endParaRPr lang="en-US" dirty="0"/>
          </a:p>
        </p:txBody>
      </p:sp>
      <p:sp>
        <p:nvSpPr>
          <p:cNvPr id="4" name="Rectangle 3"/>
          <p:cNvSpPr/>
          <p:nvPr/>
        </p:nvSpPr>
        <p:spPr>
          <a:xfrm>
            <a:off x="762000" y="1600200"/>
            <a:ext cx="8001000" cy="4108817"/>
          </a:xfrm>
          <a:prstGeom prst="rect">
            <a:avLst/>
          </a:prstGeom>
        </p:spPr>
        <p:txBody>
          <a:bodyPr wrap="square">
            <a:spAutoFit/>
          </a:bodyPr>
          <a:lstStyle/>
          <a:p>
            <a:pPr algn="ctr">
              <a:buNone/>
            </a:pPr>
            <a:endParaRPr lang="en-US" b="1" dirty="0" smtClean="0">
              <a:solidFill>
                <a:srgbClr val="0070C0"/>
              </a:solidFill>
              <a:latin typeface="Times New Roman" pitchFamily="18" charset="0"/>
              <a:cs typeface="Times New Roman" pitchFamily="18" charset="0"/>
            </a:endParaRPr>
          </a:p>
          <a:p>
            <a:pPr algn="ctr">
              <a:buNone/>
            </a:pPr>
            <a:r>
              <a:rPr lang="en-US" sz="3600" b="1" dirty="0" smtClean="0">
                <a:solidFill>
                  <a:srgbClr val="0070C0"/>
                </a:solidFill>
                <a:latin typeface="Times New Roman" pitchFamily="18" charset="0"/>
                <a:cs typeface="Times New Roman" pitchFamily="18" charset="0"/>
              </a:rPr>
              <a:t>TẬP HUẤN </a:t>
            </a:r>
          </a:p>
          <a:p>
            <a:pPr algn="ctr">
              <a:buNone/>
            </a:pPr>
            <a:endParaRPr lang="en-US" b="1" dirty="0" smtClean="0">
              <a:solidFill>
                <a:srgbClr val="0070C0"/>
              </a:solidFill>
              <a:latin typeface="Times New Roman" pitchFamily="18" charset="0"/>
              <a:cs typeface="Times New Roman" pitchFamily="18" charset="0"/>
            </a:endParaRPr>
          </a:p>
          <a:p>
            <a:pPr algn="ctr">
              <a:lnSpc>
                <a:spcPct val="150000"/>
              </a:lnSpc>
              <a:buNone/>
            </a:pPr>
            <a:r>
              <a:rPr lang="en-US" sz="2400" b="1" dirty="0" smtClean="0">
                <a:solidFill>
                  <a:srgbClr val="C00000"/>
                </a:solidFill>
                <a:latin typeface="Times New Roman" pitchFamily="18" charset="0"/>
                <a:cs typeface="Times New Roman" pitchFamily="18" charset="0"/>
              </a:rPr>
              <a:t>TỔ CHỨC CÁC HOẠT ĐỘNG NGOÀI GIỜ LÊN LỚP THEO ĐỊNH HƯỚNG PHÁT TRIỂN NĂNGLỰC </a:t>
            </a:r>
          </a:p>
          <a:p>
            <a:pPr algn="ctr">
              <a:lnSpc>
                <a:spcPct val="150000"/>
              </a:lnSpc>
              <a:buNone/>
            </a:pPr>
            <a:r>
              <a:rPr lang="en-US" sz="2400" b="1" dirty="0" smtClean="0">
                <a:solidFill>
                  <a:srgbClr val="C00000"/>
                </a:solidFill>
                <a:latin typeface="Times New Roman" pitchFamily="18" charset="0"/>
                <a:cs typeface="Times New Roman" pitchFamily="18" charset="0"/>
              </a:rPr>
              <a:t>CHO HỌC SINH TIỂU HỌC</a:t>
            </a:r>
          </a:p>
          <a:p>
            <a:pPr algn="r">
              <a:lnSpc>
                <a:spcPct val="150000"/>
              </a:lnSpc>
              <a:buNone/>
            </a:pPr>
            <a:endParaRPr lang="en-US" b="1" i="1" dirty="0" smtClean="0">
              <a:latin typeface="Times New Roman" pitchFamily="18" charset="0"/>
              <a:cs typeface="Times New Roman" pitchFamily="18" charset="0"/>
            </a:endParaRPr>
          </a:p>
          <a:p>
            <a:pPr algn="r">
              <a:lnSpc>
                <a:spcPct val="150000"/>
              </a:lnSpc>
              <a:buNone/>
            </a:pPr>
            <a:endParaRPr lang="en-US" b="1" i="1" dirty="0" smtClean="0">
              <a:latin typeface="Times New Roman" pitchFamily="18" charset="0"/>
              <a:cs typeface="Times New Roman" pitchFamily="18" charset="0"/>
            </a:endParaRPr>
          </a:p>
          <a:p>
            <a:pPr algn="r">
              <a:lnSpc>
                <a:spcPct val="150000"/>
              </a:lnSpc>
              <a:buNone/>
            </a:pPr>
            <a:r>
              <a:rPr lang="en-US" b="1" i="1" dirty="0" err="1" smtClean="0">
                <a:latin typeface="Times New Roman" pitchFamily="18" charset="0"/>
                <a:cs typeface="Times New Roman" pitchFamily="18" charset="0"/>
              </a:rPr>
              <a:t>Hưng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Yên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ngày</a:t>
            </a:r>
            <a:r>
              <a:rPr lang="en-US"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22 </a:t>
            </a:r>
            <a:r>
              <a:rPr lang="en-US" b="1" i="1" dirty="0" err="1" smtClean="0">
                <a:latin typeface="Times New Roman" pitchFamily="18" charset="0"/>
                <a:cs typeface="Times New Roman" pitchFamily="18" charset="0"/>
              </a:rPr>
              <a:t>tháng</a:t>
            </a:r>
            <a:r>
              <a:rPr lang="en-US" b="1" i="1" dirty="0" smtClean="0">
                <a:latin typeface="Times New Roman" pitchFamily="18" charset="0"/>
                <a:cs typeface="Times New Roman" pitchFamily="18" charset="0"/>
              </a:rPr>
              <a:t> 3 </a:t>
            </a:r>
            <a:r>
              <a:rPr lang="en-US" b="1" i="1" dirty="0" err="1" smtClean="0">
                <a:latin typeface="Times New Roman" pitchFamily="18" charset="0"/>
                <a:cs typeface="Times New Roman" pitchFamily="18" charset="0"/>
              </a:rPr>
              <a:t>năm</a:t>
            </a:r>
            <a:r>
              <a:rPr lang="en-US" b="1" i="1" dirty="0" smtClean="0">
                <a:latin typeface="Times New Roman" pitchFamily="18" charset="0"/>
                <a:cs typeface="Times New Roman" pitchFamily="18" charset="0"/>
              </a:rPr>
              <a:t>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229600" cy="5821363"/>
          </a:xfrm>
        </p:spPr>
        <p:txBody>
          <a:bodyPr>
            <a:normAutofit fontScale="92500" lnSpcReduction="20000"/>
          </a:bodyPr>
          <a:lstStyle/>
          <a:p>
            <a:pPr>
              <a:buNone/>
            </a:pPr>
            <a:r>
              <a:rPr lang="en-US" b="1" i="1" dirty="0">
                <a:solidFill>
                  <a:srgbClr val="0070C0"/>
                </a:solidFill>
              </a:rPr>
              <a:t>2. Điều kiện của học qua trải </a:t>
            </a:r>
            <a:r>
              <a:rPr lang="en-US" b="1" i="1" dirty="0" smtClean="0">
                <a:solidFill>
                  <a:srgbClr val="0070C0"/>
                </a:solidFill>
              </a:rPr>
              <a:t>nghiệm</a:t>
            </a:r>
          </a:p>
          <a:p>
            <a:pPr>
              <a:buNone/>
            </a:pPr>
            <a:endParaRPr lang="en-US" dirty="0"/>
          </a:p>
          <a:p>
            <a:pPr lvl="1"/>
            <a:r>
              <a:rPr lang="en-US" dirty="0"/>
              <a:t>Người học phải sẵn sàng tham gia trải nghiệm tích </a:t>
            </a:r>
            <a:r>
              <a:rPr lang="en-US" dirty="0" smtClean="0"/>
              <a:t>cực.</a:t>
            </a:r>
            <a:endParaRPr lang="en-US" sz="1600" dirty="0"/>
          </a:p>
          <a:p>
            <a:pPr>
              <a:buNone/>
            </a:pPr>
            <a:r>
              <a:rPr lang="en-US" dirty="0"/>
              <a:t> </a:t>
            </a:r>
            <a:endParaRPr lang="en-US" sz="1800" dirty="0"/>
          </a:p>
          <a:p>
            <a:pPr lvl="1"/>
            <a:r>
              <a:rPr lang="en-US" dirty="0"/>
              <a:t>Người học phải có khả năng suy nghĩ về những gì trải </a:t>
            </a:r>
            <a:r>
              <a:rPr lang="en-US" dirty="0" smtClean="0"/>
              <a:t>nghiệm.</a:t>
            </a:r>
            <a:endParaRPr lang="en-US" sz="1600" dirty="0"/>
          </a:p>
          <a:p>
            <a:pPr>
              <a:buNone/>
            </a:pPr>
            <a:r>
              <a:rPr lang="en-US" dirty="0"/>
              <a:t> </a:t>
            </a:r>
            <a:endParaRPr lang="en-US" sz="1800" dirty="0"/>
          </a:p>
          <a:p>
            <a:pPr lvl="1"/>
            <a:r>
              <a:rPr lang="en-US" dirty="0"/>
              <a:t>Người học phải có và sử dụng kỹ năng phân tích </a:t>
            </a:r>
            <a:r>
              <a:rPr lang="en-US" dirty="0" smtClean="0"/>
              <a:t>để </a:t>
            </a:r>
            <a:r>
              <a:rPr lang="en-US" dirty="0"/>
              <a:t>khái quát hóa các kinh nghiệm có được.</a:t>
            </a:r>
            <a:endParaRPr lang="en-US" sz="1600" dirty="0"/>
          </a:p>
          <a:p>
            <a:pPr>
              <a:buNone/>
            </a:pPr>
            <a:r>
              <a:rPr lang="en-US" dirty="0"/>
              <a:t> </a:t>
            </a:r>
            <a:endParaRPr lang="en-US" sz="1800" dirty="0"/>
          </a:p>
          <a:p>
            <a:pPr lvl="1"/>
            <a:r>
              <a:rPr lang="en-US" dirty="0"/>
              <a:t>Người học phải ra quyết định và có kỹ năng giải quyết vấn đề để sử dụng những ý tưởng mới thu được từ trải nghiệm.</a:t>
            </a:r>
            <a:endParaRPr lang="en-US" sz="1600"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500"/>
                                        <p:tgtEl>
                                          <p:spTgt spid="3">
                                            <p:txEl>
                                              <p:pRg st="5" end="5"/>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heckerboard(across)">
                                      <p:cBhvr>
                                        <p:cTn id="19" dur="500"/>
                                        <p:tgtEl>
                                          <p:spTgt spid="3">
                                            <p:txEl>
                                              <p:pRg st="6" end="6"/>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heckerboard(across)">
                                      <p:cBhvr>
                                        <p:cTn id="22" dur="500"/>
                                        <p:tgtEl>
                                          <p:spTgt spid="3">
                                            <p:txEl>
                                              <p:pRg st="7" end="7"/>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checkerboard(across)">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685800"/>
            <a:ext cx="8229600" cy="5440363"/>
          </a:xfrm>
        </p:spPr>
        <p:txBody>
          <a:bodyPr>
            <a:normAutofit fontScale="85000" lnSpcReduction="20000"/>
          </a:bodyPr>
          <a:lstStyle/>
          <a:p>
            <a:pPr lvl="0">
              <a:buNone/>
            </a:pPr>
            <a:r>
              <a:rPr lang="en-US" b="1" i="1" dirty="0" smtClean="0">
                <a:solidFill>
                  <a:srgbClr val="0070C0"/>
                </a:solidFill>
              </a:rPr>
              <a:t>3. Đặc </a:t>
            </a:r>
            <a:r>
              <a:rPr lang="en-US" b="1" i="1" dirty="0">
                <a:solidFill>
                  <a:srgbClr val="0070C0"/>
                </a:solidFill>
              </a:rPr>
              <a:t>điểm chính của học từ trải nghiệm</a:t>
            </a:r>
            <a:endParaRPr lang="en-US" dirty="0">
              <a:solidFill>
                <a:srgbClr val="0070C0"/>
              </a:solidFill>
            </a:endParaRPr>
          </a:p>
          <a:p>
            <a:endParaRPr lang="en-US" dirty="0"/>
          </a:p>
          <a:p>
            <a:pPr lvl="0"/>
            <a:r>
              <a:rPr lang="en-US" dirty="0"/>
              <a:t>Việc học tốt nhất cần chú trọng đến quá trình chứ không phải kết </a:t>
            </a:r>
            <a:r>
              <a:rPr lang="en-US" dirty="0" smtClean="0"/>
              <a:t>quả</a:t>
            </a:r>
            <a:endParaRPr lang="en-US" dirty="0"/>
          </a:p>
          <a:p>
            <a:pPr lvl="0"/>
            <a:r>
              <a:rPr lang="en-US" dirty="0"/>
              <a:t>Học là một quá trình liên tục trên nền tảng kinh nghiệm</a:t>
            </a:r>
            <a:r>
              <a:rPr lang="en-US" dirty="0" smtClean="0"/>
              <a:t>.</a:t>
            </a:r>
            <a:endParaRPr lang="en-US" dirty="0"/>
          </a:p>
          <a:p>
            <a:pPr lvl="0"/>
            <a:r>
              <a:rPr lang="en-US" dirty="0"/>
              <a:t>Học tập đòi hỏi việc giải quyết xung đột giữa mô hình lý thuyết với cuộc sống thực tiễn</a:t>
            </a:r>
            <a:r>
              <a:rPr lang="en-US" dirty="0" smtClean="0"/>
              <a:t>.</a:t>
            </a:r>
            <a:endParaRPr lang="en-US" dirty="0"/>
          </a:p>
          <a:p>
            <a:pPr lvl="0"/>
            <a:r>
              <a:rPr lang="en-US" dirty="0"/>
              <a:t>Học tập là một quá trình thích ứng với thế giới</a:t>
            </a:r>
            <a:r>
              <a:rPr lang="en-US" dirty="0" smtClean="0"/>
              <a:t>.</a:t>
            </a:r>
            <a:endParaRPr lang="en-US" dirty="0"/>
          </a:p>
          <a:p>
            <a:pPr lvl="0"/>
            <a:r>
              <a:rPr lang="en-US" dirty="0"/>
              <a:t>Học tập là sự kết nối giữa con người với môi trường</a:t>
            </a:r>
            <a:r>
              <a:rPr lang="en-US" dirty="0" smtClean="0"/>
              <a:t>.</a:t>
            </a:r>
            <a:endParaRPr lang="en-US" dirty="0"/>
          </a:p>
          <a:p>
            <a:pPr lvl="0"/>
            <a:r>
              <a:rPr lang="en-US" dirty="0"/>
              <a:t>Học tập là quá trình kiến tạo ra tri thức, nó là kết quả của sự chuyển hóa giữa kiến thức xã hội và kiến thức cá nhân.</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0000" lnSpcReduction="20000"/>
          </a:bodyPr>
          <a:lstStyle/>
          <a:p>
            <a:pPr>
              <a:buNone/>
            </a:pPr>
            <a:r>
              <a:rPr lang="en-US" sz="4000" b="1" dirty="0" smtClean="0">
                <a:solidFill>
                  <a:srgbClr val="C00000"/>
                </a:solidFill>
              </a:rPr>
              <a:t>III. </a:t>
            </a:r>
            <a:r>
              <a:rPr lang="en-US" sz="4000" b="1" dirty="0">
                <a:solidFill>
                  <a:srgbClr val="C00000"/>
                </a:solidFill>
              </a:rPr>
              <a:t>Trải nghiệm trong hoạt động giáo dục (nghĩa hẹp) và trong hoạt động dạy học</a:t>
            </a:r>
            <a:endParaRPr lang="en-US" sz="4000" dirty="0">
              <a:solidFill>
                <a:srgbClr val="C00000"/>
              </a:solidFill>
            </a:endParaRPr>
          </a:p>
          <a:p>
            <a:pPr>
              <a:buNone/>
            </a:pPr>
            <a:r>
              <a:rPr lang="en-US" b="1" i="1" dirty="0">
                <a:solidFill>
                  <a:srgbClr val="0070C0"/>
                </a:solidFill>
              </a:rPr>
              <a:t>1. Hoạt động giáo dục (nghĩa hẹp</a:t>
            </a:r>
            <a:r>
              <a:rPr lang="en-US" b="1" i="1" dirty="0" smtClean="0">
                <a:solidFill>
                  <a:srgbClr val="0070C0"/>
                </a:solidFill>
              </a:rPr>
              <a:t>)</a:t>
            </a:r>
            <a:endParaRPr lang="en-US" dirty="0">
              <a:solidFill>
                <a:srgbClr val="0070C0"/>
              </a:solidFill>
            </a:endParaRPr>
          </a:p>
          <a:p>
            <a:r>
              <a:rPr lang="en-US" dirty="0"/>
              <a:t>Trong Giáo dục học, thuật ngữ hoạt động giáo dục được hiểu theo hai nghĩa: hoạt động giáo dục theo nghĩa rộng và theo nghĩa hẹp. Hoạt động giáo dục theo nghĩa rộng bao gồm hoạt động dạy học (nhằm chủ yếu phát triển mặt nhận thức và các năng lực trí tuệ…) và hoạt động giáo dục (nghĩa hẹp – nhằm chủ yếu phát triển mặt tình cảm, động cơ… năng lực quan hệ xã hội</a:t>
            </a:r>
            <a:r>
              <a:rPr lang="en-US" dirty="0" smtClean="0"/>
              <a:t>…).</a:t>
            </a:r>
          </a:p>
          <a:p>
            <a:r>
              <a:rPr lang="en-US" dirty="0"/>
              <a:t>Hoạt động trải nghiệm được định nghĩa như sau: Hoạt động trải nghiệm là hoạt động giáo dục do nhà giáo dục định hướng, thiết kế và hướng dẫn thực hiện, tạo cơ hội cho học sinh tiếp cận thực tế, thể nghiệm các cảm xúc tích cực, khai thác những kinh nghiệm đã có và huy đ ộng tổng hợp kiến thức, kĩ năng của các môn học khác nhau đ ể thực hiện những nhiệm vụ được giao hoặc giải quyết những vấn đề của thực tiễn đời sống nhà trường, gia đình, xã hội phù hợp với lứa tuổi; thông qua đó, chuyển hoá những kinh nghiệm đã </a:t>
            </a:r>
            <a:r>
              <a:rPr lang="en-US" dirty="0" smtClean="0"/>
              <a:t>trải qua </a:t>
            </a:r>
            <a:r>
              <a:rPr lang="en-US" dirty="0"/>
              <a:t>thành tri thức mới, hiểu biết mới, kĩ năng mới góp phần phát huy tiềm năng sáng tạo và khả năng thích ứng với cuộc sống, môi trường và nghề nghiệp tương lai</a:t>
            </a:r>
            <a:r>
              <a:rPr lang="en-US" i="1" dirty="0"/>
              <a:t>.</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1" i="1" dirty="0" smtClean="0">
                <a:solidFill>
                  <a:srgbClr val="FF0000"/>
                </a:solidFill>
              </a:rPr>
              <a:t>2.Phân </a:t>
            </a:r>
            <a:r>
              <a:rPr lang="en-US" sz="3100" b="1" i="1" dirty="0">
                <a:solidFill>
                  <a:srgbClr val="FF0000"/>
                </a:solidFill>
              </a:rPr>
              <a:t>biệt trải nghiệm trong hoạt </a:t>
            </a:r>
            <a:r>
              <a:rPr lang="en-US" sz="3100" b="1" i="1" dirty="0" smtClean="0">
                <a:solidFill>
                  <a:srgbClr val="FF0000"/>
                </a:solidFill>
              </a:rPr>
              <a:t>động </a:t>
            </a:r>
            <a:r>
              <a:rPr lang="en-US" sz="3100" b="1" i="1" dirty="0">
                <a:solidFill>
                  <a:srgbClr val="FF0000"/>
                </a:solidFill>
              </a:rPr>
              <a:t>dạy học và trong hoạt </a:t>
            </a:r>
            <a:r>
              <a:rPr lang="en-US" sz="3100" b="1" i="1" dirty="0" smtClean="0">
                <a:solidFill>
                  <a:srgbClr val="FF0000"/>
                </a:solidFill>
              </a:rPr>
              <a:t>động </a:t>
            </a:r>
            <a:r>
              <a:rPr lang="en-US" sz="3100" b="1" i="1" dirty="0">
                <a:solidFill>
                  <a:srgbClr val="FF0000"/>
                </a:solidFill>
              </a:rPr>
              <a:t>trải nghiệm (hoạt động giáo dục)</a:t>
            </a:r>
            <a:r>
              <a:rPr lang="en-US" dirty="0"/>
              <a:t/>
            </a:r>
            <a:br>
              <a:rPr lang="en-US" dirty="0"/>
            </a:br>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457200" y="990600"/>
            <a:ext cx="8203394" cy="55054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heckerboard(across)">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i="1" dirty="0" smtClean="0">
                <a:solidFill>
                  <a:srgbClr val="FF0000"/>
                </a:solidFill>
              </a:rPr>
              <a:t>2.Phân biệt trải nghiệm trong hoạt động dạy học và trong hoạt động trải nghiệm (hoạt động giáo dục)</a:t>
            </a:r>
            <a:r>
              <a:rPr lang="en-US" sz="2800" dirty="0" smtClean="0"/>
              <a:t/>
            </a:r>
            <a:br>
              <a:rPr lang="en-US" sz="2800" dirty="0" smtClean="0"/>
            </a:br>
            <a:endParaRPr lang="en-US" sz="28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1295400"/>
            <a:ext cx="8305800" cy="5029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ox(in)">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i="1" dirty="0" smtClean="0">
                <a:solidFill>
                  <a:srgbClr val="FF0000"/>
                </a:solidFill>
              </a:rPr>
              <a:t/>
            </a:r>
            <a:br>
              <a:rPr lang="en-US" sz="3100" b="1" i="1" dirty="0" smtClean="0">
                <a:solidFill>
                  <a:srgbClr val="FF0000"/>
                </a:solidFill>
              </a:rPr>
            </a:br>
            <a:r>
              <a:rPr lang="en-US" sz="3100" b="1" i="1" dirty="0" smtClean="0">
                <a:solidFill>
                  <a:srgbClr val="FF0000"/>
                </a:solidFill>
              </a:rPr>
              <a:t>2.Phân biệt trải nghiệm trong hoạt động dạy học và trong hoạt động trải nghiệm (hoạt động giáo dục)</a:t>
            </a:r>
            <a:r>
              <a:rPr lang="en-US" dirty="0" smtClean="0"/>
              <a:t/>
            </a:r>
            <a:br>
              <a:rPr lang="en-US" dirty="0" smtClean="0"/>
            </a:br>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304800" y="1600200"/>
            <a:ext cx="8458200" cy="48006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heckerboard(across)">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i="1" dirty="0" smtClean="0">
                <a:solidFill>
                  <a:srgbClr val="FF0000"/>
                </a:solidFill>
              </a:rPr>
              <a:t/>
            </a:r>
            <a:br>
              <a:rPr lang="en-US" sz="3100" b="1" i="1" dirty="0" smtClean="0">
                <a:solidFill>
                  <a:srgbClr val="FF0000"/>
                </a:solidFill>
              </a:rPr>
            </a:br>
            <a:r>
              <a:rPr lang="en-US" sz="3100" b="1" i="1" dirty="0" smtClean="0">
                <a:solidFill>
                  <a:srgbClr val="FF0000"/>
                </a:solidFill>
              </a:rPr>
              <a:t>2.Phân biệt trải nghiệm trong hoạt động dạy học và trong hoạt động trải nghiệm (hoạt động giáo dục)</a:t>
            </a:r>
            <a:r>
              <a:rPr lang="en-US" dirty="0" smtClean="0"/>
              <a:t/>
            </a:r>
            <a:br>
              <a:rPr lang="en-US" dirty="0" smtClean="0"/>
            </a:b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52400" y="1524000"/>
            <a:ext cx="8580880" cy="48768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amond(in)">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pPr>
              <a:buNone/>
            </a:pPr>
            <a:r>
              <a:rPr lang="en-US" b="1" dirty="0" smtClean="0">
                <a:solidFill>
                  <a:srgbClr val="FF0000"/>
                </a:solidFill>
              </a:rPr>
              <a:t>IV. Yêu </a:t>
            </a:r>
            <a:r>
              <a:rPr lang="en-US" b="1" dirty="0">
                <a:solidFill>
                  <a:srgbClr val="FF0000"/>
                </a:solidFill>
              </a:rPr>
              <a:t>cầu về tổ chức hoạt động giáo dục phát triển năng lực, phẩm </a:t>
            </a:r>
            <a:r>
              <a:rPr lang="en-US" b="1" dirty="0" smtClean="0">
                <a:solidFill>
                  <a:srgbClr val="FF0000"/>
                </a:solidFill>
              </a:rPr>
              <a:t>chất</a:t>
            </a:r>
          </a:p>
          <a:p>
            <a:pPr>
              <a:buNone/>
            </a:pPr>
            <a:r>
              <a:rPr lang="en-US" b="1" i="1" dirty="0">
                <a:solidFill>
                  <a:srgbClr val="0070C0"/>
                </a:solidFill>
              </a:rPr>
              <a:t>1. Nội dung hoạt động giáo dục mang tính tích hợp</a:t>
            </a:r>
            <a:endParaRPr lang="en-US" dirty="0">
              <a:solidFill>
                <a:srgbClr val="0070C0"/>
              </a:solidFill>
            </a:endParaRPr>
          </a:p>
          <a:p>
            <a:pPr>
              <a:buNone/>
            </a:pPr>
            <a:r>
              <a:rPr lang="en-US" b="1" i="1" dirty="0">
                <a:solidFill>
                  <a:srgbClr val="0070C0"/>
                </a:solidFill>
              </a:rPr>
              <a:t>2. Hình thức tổ chức hoạt động giáo dục cần đa dạng</a:t>
            </a:r>
            <a:endParaRPr lang="en-US" dirty="0">
              <a:solidFill>
                <a:srgbClr val="0070C0"/>
              </a:solidFill>
            </a:endParaRPr>
          </a:p>
          <a:p>
            <a:pPr>
              <a:buNone/>
            </a:pPr>
            <a:r>
              <a:rPr lang="en-US" dirty="0"/>
              <a:t>Hoạt động giáo dục được tổ chức dưới nhiều hình thức khác nhau như trò chơi, hội thi, diễn đàn, giao lưu, tham quan du l ịch, sân khấu hóa (kịch, thơ, hát, múa rối, tiểu phẩm,...), thể dục thể thao, câu lạc bộ, tổ chức các ngày hội, các công trình nghiên cứu khoa học kỹ thuật...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txBody>
          <a:bodyPr>
            <a:normAutofit fontScale="92500" lnSpcReduction="10000"/>
          </a:bodyPr>
          <a:lstStyle/>
          <a:p>
            <a:pPr>
              <a:buNone/>
            </a:pPr>
            <a:r>
              <a:rPr lang="en-US" b="1" i="1" dirty="0">
                <a:solidFill>
                  <a:srgbClr val="0070C0"/>
                </a:solidFill>
              </a:rPr>
              <a:t>3. Tạo cơ hội cho tất cả học sinh được trải </a:t>
            </a:r>
            <a:r>
              <a:rPr lang="en-US" b="1" i="1" dirty="0" smtClean="0">
                <a:solidFill>
                  <a:srgbClr val="0070C0"/>
                </a:solidFill>
              </a:rPr>
              <a:t>nghiệm</a:t>
            </a:r>
            <a:endParaRPr lang="en-US" dirty="0">
              <a:solidFill>
                <a:srgbClr val="0070C0"/>
              </a:solidFill>
            </a:endParaRPr>
          </a:p>
          <a:p>
            <a:r>
              <a:rPr lang="en-US" dirty="0"/>
              <a:t>Hoạt động giáo dục phải tạo cơ hội cho học sinh phát huy tính tích cực, chủ động, tự giác và sáng tạo của bản thân học </a:t>
            </a:r>
            <a:r>
              <a:rPr lang="en-US" dirty="0" smtClean="0"/>
              <a:t>sinh</a:t>
            </a:r>
          </a:p>
          <a:p>
            <a:pPr>
              <a:buNone/>
            </a:pPr>
            <a:r>
              <a:rPr lang="en-US" b="1" i="1" dirty="0">
                <a:solidFill>
                  <a:srgbClr val="0070C0"/>
                </a:solidFill>
              </a:rPr>
              <a:t>4. Phối hợp kết nhiều lực lượng giáo dục trong và ngoài nhà </a:t>
            </a:r>
            <a:r>
              <a:rPr lang="en-US" b="1" i="1" dirty="0" smtClean="0">
                <a:solidFill>
                  <a:srgbClr val="0070C0"/>
                </a:solidFill>
              </a:rPr>
              <a:t>trường</a:t>
            </a:r>
          </a:p>
          <a:p>
            <a:r>
              <a:rPr lang="en-US" dirty="0"/>
              <a:t>Giáo viên chủ nhiệm lớp, giáo viên bộ môn, cán bộ Đoàn, tổng phụ trách </a:t>
            </a:r>
            <a:r>
              <a:rPr lang="en-US" dirty="0" smtClean="0"/>
              <a:t>Đội</a:t>
            </a:r>
            <a:r>
              <a:rPr lang="en-US" dirty="0"/>
              <a:t>, ban giám hiệu nhà trường, cha mẹ học sinh, chính quyền đ ịa phương, hội khuyến học, hội phụ nữ, đoàn thanh niên cộng sản Hồ Chí </a:t>
            </a:r>
            <a:r>
              <a:rPr lang="en-US" dirty="0" smtClean="0"/>
              <a:t>Minh....</a:t>
            </a:r>
            <a:endParaRPr lang="en-US" dirty="0"/>
          </a:p>
          <a:p>
            <a:pPr>
              <a:buNone/>
            </a:pPr>
            <a:endParaRPr lang="en-US"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228600"/>
            <a:ext cx="8229600" cy="6161687"/>
          </a:xfrm>
          <a:prstGeom prst="rect">
            <a:avLst/>
          </a:prstGeom>
        </p:spPr>
        <p:txBody>
          <a:bodyPr wrap="square">
            <a:spAutoFit/>
          </a:bodyPr>
          <a:lstStyle/>
          <a:p>
            <a:pPr algn="ctr">
              <a:buNone/>
            </a:pPr>
            <a:endParaRPr lang="en-US" b="1" dirty="0" smtClean="0">
              <a:solidFill>
                <a:srgbClr val="0070C0"/>
              </a:solidFill>
              <a:latin typeface="Times New Roman" pitchFamily="18" charset="0"/>
              <a:cs typeface="Times New Roman" pitchFamily="18" charset="0"/>
            </a:endParaRPr>
          </a:p>
          <a:p>
            <a:pPr algn="ctr">
              <a:buNone/>
            </a:pPr>
            <a:r>
              <a:rPr lang="en-US" sz="3600" b="1" dirty="0" smtClean="0">
                <a:solidFill>
                  <a:srgbClr val="0070C0"/>
                </a:solidFill>
                <a:latin typeface="Times New Roman" pitchFamily="18" charset="0"/>
                <a:cs typeface="Times New Roman" pitchFamily="18" charset="0"/>
              </a:rPr>
              <a:t>TẬP HUẤN </a:t>
            </a:r>
          </a:p>
          <a:p>
            <a:pPr algn="ctr">
              <a:buNone/>
            </a:pPr>
            <a:endParaRPr lang="en-US" b="1" dirty="0" smtClean="0">
              <a:solidFill>
                <a:srgbClr val="0070C0"/>
              </a:solidFill>
              <a:latin typeface="Times New Roman" pitchFamily="18" charset="0"/>
              <a:cs typeface="Times New Roman" pitchFamily="18" charset="0"/>
            </a:endParaRPr>
          </a:p>
          <a:p>
            <a:pPr algn="ctr">
              <a:lnSpc>
                <a:spcPct val="150000"/>
              </a:lnSpc>
              <a:buNone/>
            </a:pPr>
            <a:r>
              <a:rPr lang="en-US" sz="2400" b="1" dirty="0" smtClean="0">
                <a:solidFill>
                  <a:srgbClr val="C00000"/>
                </a:solidFill>
                <a:latin typeface="Times New Roman" pitchFamily="18" charset="0"/>
                <a:cs typeface="Times New Roman" pitchFamily="18" charset="0"/>
              </a:rPr>
              <a:t>TỔ CHỨC CÁC HOẠT ĐỘNG NGOÀI GIỜ LÊN LỚP THEO ĐỊNH HƯỚNG PHÁT TRIỂN NĂNGLỰC </a:t>
            </a:r>
          </a:p>
          <a:p>
            <a:pPr algn="ctr">
              <a:lnSpc>
                <a:spcPct val="150000"/>
              </a:lnSpc>
              <a:buNone/>
            </a:pPr>
            <a:r>
              <a:rPr lang="en-US" sz="2400" b="1" dirty="0" smtClean="0">
                <a:solidFill>
                  <a:srgbClr val="C00000"/>
                </a:solidFill>
                <a:latin typeface="Times New Roman" pitchFamily="18" charset="0"/>
                <a:cs typeface="Times New Roman" pitchFamily="18" charset="0"/>
              </a:rPr>
              <a:t>CHO HỌC SINH TIỂU HỌC</a:t>
            </a:r>
          </a:p>
          <a:p>
            <a:pPr algn="r">
              <a:lnSpc>
                <a:spcPct val="150000"/>
              </a:lnSpc>
              <a:buNone/>
            </a:pPr>
            <a:endParaRPr lang="en-US" b="1" i="1" dirty="0" smtClean="0">
              <a:latin typeface="Times New Roman" pitchFamily="18" charset="0"/>
              <a:cs typeface="Times New Roman" pitchFamily="18" charset="0"/>
            </a:endParaRPr>
          </a:p>
          <a:p>
            <a:pPr algn="r">
              <a:lnSpc>
                <a:spcPct val="150000"/>
              </a:lnSpc>
              <a:buNone/>
            </a:pPr>
            <a:endParaRPr lang="en-US" b="1" i="1" dirty="0" smtClean="0">
              <a:latin typeface="Times New Roman" pitchFamily="18" charset="0"/>
              <a:cs typeface="Times New Roman" pitchFamily="18" charset="0"/>
            </a:endParaRPr>
          </a:p>
          <a:p>
            <a:pPr algn="r">
              <a:lnSpc>
                <a:spcPct val="150000"/>
              </a:lnSpc>
              <a:buNone/>
            </a:pPr>
            <a:r>
              <a:rPr lang="en-US" b="1" i="1" dirty="0" err="1" smtClean="0">
                <a:latin typeface="Times New Roman" pitchFamily="18" charset="0"/>
                <a:cs typeface="Times New Roman" pitchFamily="18" charset="0"/>
              </a:rPr>
              <a:t>Hưng</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Yên</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ngày</a:t>
            </a:r>
            <a:r>
              <a:rPr lang="en-US" b="1" i="1" dirty="0" smtClean="0">
                <a:latin typeface="Times New Roman" pitchFamily="18" charset="0"/>
                <a:cs typeface="Times New Roman" pitchFamily="18" charset="0"/>
              </a:rPr>
              <a:t> 22 </a:t>
            </a:r>
            <a:r>
              <a:rPr lang="en-US" b="1" i="1" dirty="0" err="1" smtClean="0">
                <a:latin typeface="Times New Roman" pitchFamily="18" charset="0"/>
                <a:cs typeface="Times New Roman" pitchFamily="18" charset="0"/>
              </a:rPr>
              <a:t>tháng</a:t>
            </a:r>
            <a:r>
              <a:rPr lang="en-US"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3 </a:t>
            </a:r>
            <a:r>
              <a:rPr lang="en-US" b="1" i="1" dirty="0" err="1" smtClean="0">
                <a:latin typeface="Times New Roman" pitchFamily="18" charset="0"/>
                <a:cs typeface="Times New Roman" pitchFamily="18" charset="0"/>
              </a:rPr>
              <a:t>năm</a:t>
            </a:r>
            <a:r>
              <a:rPr lang="en-US" b="1" i="1" dirty="0" smtClean="0">
                <a:latin typeface="Times New Roman" pitchFamily="18" charset="0"/>
                <a:cs typeface="Times New Roman" pitchFamily="18" charset="0"/>
              </a:rPr>
              <a:t> 2019</a:t>
            </a:r>
          </a:p>
        </p:txBody>
      </p:sp>
    </p:spTree>
    <p:extLst>
      <p:ext uri="{BB962C8B-B14F-4D97-AF65-F5344CB8AC3E}">
        <p14:creationId xmlns="" xmlns:p14="http://schemas.microsoft.com/office/powerpoint/2010/main" val="159892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
            </a:r>
            <a:br>
              <a:rPr lang="en-US" b="1" dirty="0" smtClean="0">
                <a:solidFill>
                  <a:srgbClr val="0070C0"/>
                </a:solidFill>
              </a:rPr>
            </a:br>
            <a:r>
              <a:rPr lang="en-US" b="1" dirty="0" smtClean="0">
                <a:solidFill>
                  <a:srgbClr val="0070C0"/>
                </a:solidFill>
              </a:rPr>
              <a:t/>
            </a:r>
            <a:br>
              <a:rPr lang="en-US" b="1" dirty="0" smtClean="0">
                <a:solidFill>
                  <a:srgbClr val="0070C0"/>
                </a:solidFill>
              </a:rPr>
            </a:br>
            <a:r>
              <a:rPr lang="en-US" b="1" dirty="0" smtClean="0">
                <a:solidFill>
                  <a:srgbClr val="0070C0"/>
                </a:solidFill>
              </a:rPr>
              <a:t/>
            </a:r>
            <a:br>
              <a:rPr lang="en-US" b="1" dirty="0" smtClean="0">
                <a:solidFill>
                  <a:srgbClr val="0070C0"/>
                </a:solidFill>
              </a:rPr>
            </a:br>
            <a:r>
              <a:rPr lang="en-US" b="1" dirty="0" smtClean="0">
                <a:solidFill>
                  <a:srgbClr val="0070C0"/>
                </a:solidFill>
              </a:rPr>
              <a:t/>
            </a:r>
            <a:br>
              <a:rPr lang="en-US" b="1" dirty="0" smtClean="0">
                <a:solidFill>
                  <a:srgbClr val="0070C0"/>
                </a:solidFill>
              </a:rPr>
            </a:br>
            <a:r>
              <a:rPr lang="en-US" b="1" dirty="0" smtClean="0">
                <a:solidFill>
                  <a:srgbClr val="0070C0"/>
                </a:solidFill>
              </a:rPr>
              <a:t>BÀI 1</a:t>
            </a:r>
            <a:endParaRPr lang="vi-VN" dirty="0"/>
          </a:p>
        </p:txBody>
      </p:sp>
      <p:sp>
        <p:nvSpPr>
          <p:cNvPr id="3" name="Content Placeholder 2"/>
          <p:cNvSpPr>
            <a:spLocks noGrp="1"/>
          </p:cNvSpPr>
          <p:nvPr>
            <p:ph idx="1"/>
          </p:nvPr>
        </p:nvSpPr>
        <p:spPr/>
        <p:txBody>
          <a:bodyPr>
            <a:normAutofit lnSpcReduction="10000"/>
          </a:bodyPr>
          <a:lstStyle/>
          <a:p>
            <a:pPr algn="ctr">
              <a:lnSpc>
                <a:spcPct val="150000"/>
              </a:lnSpc>
              <a:buNone/>
            </a:pPr>
            <a:r>
              <a:rPr lang="en-US" dirty="0" smtClean="0"/>
              <a:t> </a:t>
            </a:r>
          </a:p>
          <a:p>
            <a:pPr algn="ctr">
              <a:lnSpc>
                <a:spcPct val="150000"/>
              </a:lnSpc>
              <a:buNone/>
            </a:pPr>
            <a:r>
              <a:rPr lang="en-US" b="1" dirty="0" smtClean="0">
                <a:solidFill>
                  <a:srgbClr val="FF0000"/>
                </a:solidFill>
              </a:rPr>
              <a:t>DẠY HỌC VÀ GIÁO DỤC HỌC SINH</a:t>
            </a:r>
            <a:r>
              <a:rPr lang="en-US" dirty="0" smtClean="0">
                <a:solidFill>
                  <a:srgbClr val="FF0000"/>
                </a:solidFill>
              </a:rPr>
              <a:t/>
            </a:r>
            <a:br>
              <a:rPr lang="en-US" dirty="0" smtClean="0">
                <a:solidFill>
                  <a:srgbClr val="FF0000"/>
                </a:solidFill>
              </a:rPr>
            </a:br>
            <a:r>
              <a:rPr lang="en-US" dirty="0" smtClean="0">
                <a:solidFill>
                  <a:srgbClr val="FF0000"/>
                </a:solidFill>
              </a:rPr>
              <a:t> </a:t>
            </a:r>
            <a:r>
              <a:rPr lang="en-US" b="1" dirty="0" smtClean="0">
                <a:solidFill>
                  <a:srgbClr val="FF0000"/>
                </a:solidFill>
              </a:rPr>
              <a:t>THEO ĐỊNH HƯỚNG PHÁT TRIỂN NĂNG LỰC</a:t>
            </a:r>
            <a:r>
              <a:rPr lang="en-US" dirty="0" smtClean="0"/>
              <a:t/>
            </a:r>
            <a:br>
              <a:rPr lang="en-US" dirty="0" smtClean="0"/>
            </a:br>
            <a:endParaRPr lang="en-US" dirty="0" smtClean="0"/>
          </a:p>
          <a:p>
            <a:pPr algn="ctr">
              <a:lnSpc>
                <a:spcPct val="150000"/>
              </a:lnSpc>
              <a:buNone/>
            </a:pPr>
            <a:r>
              <a:rPr lang="en-US" dirty="0" smtClean="0"/>
              <a:t> </a:t>
            </a:r>
            <a:br>
              <a:rPr lang="en-US" dirty="0" smtClean="0"/>
            </a:br>
            <a:endParaRPr lang="vi-V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lvl="0">
              <a:buNone/>
            </a:pPr>
            <a:r>
              <a:rPr lang="en-US" b="1" dirty="0" smtClean="0">
                <a:solidFill>
                  <a:srgbClr val="FF0000"/>
                </a:solidFill>
              </a:rPr>
              <a:t>I. Một </a:t>
            </a:r>
            <a:r>
              <a:rPr lang="en-US" b="1" dirty="0">
                <a:solidFill>
                  <a:srgbClr val="FF0000"/>
                </a:solidFill>
              </a:rPr>
              <a:t>số vấn đề chung về năng lực </a:t>
            </a:r>
            <a:endParaRPr lang="en-US" b="1" i="1" baseline="30000" dirty="0" smtClean="0">
              <a:solidFill>
                <a:srgbClr val="FF0000"/>
              </a:solidFill>
            </a:endParaRPr>
          </a:p>
          <a:p>
            <a:pPr marL="514350" lvl="0" indent="-514350">
              <a:buAutoNum type="arabicPeriod"/>
            </a:pPr>
            <a:r>
              <a:rPr lang="en-US" b="1" i="1" dirty="0" smtClean="0">
                <a:solidFill>
                  <a:srgbClr val="0070C0"/>
                </a:solidFill>
              </a:rPr>
              <a:t>Khái </a:t>
            </a:r>
            <a:r>
              <a:rPr lang="en-US" b="1" i="1" dirty="0">
                <a:solidFill>
                  <a:srgbClr val="0070C0"/>
                </a:solidFill>
              </a:rPr>
              <a:t>niệm và đặc điểm của năng lực </a:t>
            </a:r>
            <a:endParaRPr lang="en-US" b="1" i="1" dirty="0" smtClean="0">
              <a:solidFill>
                <a:srgbClr val="0070C0"/>
              </a:solidFill>
            </a:endParaRPr>
          </a:p>
          <a:p>
            <a:pPr marL="514350" lvl="0" indent="-514350">
              <a:buAutoNum type="alphaLcPeriod"/>
            </a:pPr>
            <a:r>
              <a:rPr lang="en-US" i="1" dirty="0" smtClean="0">
                <a:solidFill>
                  <a:srgbClr val="FF0000"/>
                </a:solidFill>
              </a:rPr>
              <a:t>Khái niệm</a:t>
            </a:r>
          </a:p>
          <a:p>
            <a:pPr marL="514350" indent="-514350">
              <a:buNone/>
            </a:pPr>
            <a:r>
              <a:rPr lang="en-US" b="1" i="1" dirty="0" smtClean="0"/>
              <a:t>	Năng </a:t>
            </a:r>
            <a:r>
              <a:rPr lang="en-US" b="1" i="1" dirty="0"/>
              <a:t>lực là tổ hợp các thuộc tính độc đáo của cá nhân bao gồm hệ thống kiến thức, kỹ năng, thái độ, giá trị, niềm tin… phù hợp với yêu cầu của một hoạt động nhất định, đảm bảo cho hoạt động đó có hiệu quả</a:t>
            </a:r>
            <a:r>
              <a:rPr lang="en-US" b="1" i="1" dirty="0" smtClean="0"/>
              <a:t>.</a:t>
            </a:r>
          </a:p>
          <a:p>
            <a:pPr marL="514350" indent="-514350">
              <a:buNone/>
            </a:pPr>
            <a:endParaRPr lang="en-US" dirty="0"/>
          </a:p>
          <a:p>
            <a:pPr marL="514350" lvl="0" indent="-514350">
              <a:buNone/>
            </a:pPr>
            <a:endParaRPr lang="en-US" dirty="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lstStyle/>
          <a:p>
            <a:pPr>
              <a:buNone/>
            </a:pPr>
            <a:r>
              <a:rPr lang="en-US" i="1" dirty="0">
                <a:solidFill>
                  <a:srgbClr val="FF0000"/>
                </a:solidFill>
              </a:rPr>
              <a:t>b. Đặc điểm của năng lực</a:t>
            </a:r>
            <a:endParaRPr lang="en-US" dirty="0">
              <a:solidFill>
                <a:srgbClr val="FF0000"/>
              </a:solidFill>
            </a:endParaRPr>
          </a:p>
          <a:p>
            <a:pPr>
              <a:buFontTx/>
              <a:buChar char="-"/>
            </a:pPr>
            <a:r>
              <a:rPr lang="en-US" dirty="0" smtClean="0"/>
              <a:t>Năng </a:t>
            </a:r>
            <a:r>
              <a:rPr lang="en-US" dirty="0"/>
              <a:t>lực là tổ hợp các thuộc tính độc đáo của cá </a:t>
            </a:r>
            <a:r>
              <a:rPr lang="en-US" dirty="0" smtClean="0"/>
              <a:t>nhân</a:t>
            </a:r>
          </a:p>
          <a:p>
            <a:pPr>
              <a:buFontTx/>
              <a:buChar char="-"/>
            </a:pPr>
            <a:r>
              <a:rPr lang="en-US" dirty="0"/>
              <a:t>Năng lực chỉ tồn tại trong một hoạt </a:t>
            </a:r>
            <a:r>
              <a:rPr lang="en-US" dirty="0" smtClean="0"/>
              <a:t>động</a:t>
            </a:r>
          </a:p>
          <a:p>
            <a:pPr lvl="0">
              <a:buFontTx/>
              <a:buChar char="-"/>
            </a:pPr>
            <a:r>
              <a:rPr lang="en-US" dirty="0"/>
              <a:t>Kết quả trong công việc thường là thước đo để đánh giá năng lực của cá nhân làm ra nó.</a:t>
            </a:r>
          </a:p>
          <a:p>
            <a:pPr>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lstStyle/>
          <a:p>
            <a:pPr>
              <a:buNone/>
            </a:pPr>
            <a:r>
              <a:rPr lang="en-US" b="1" i="1" dirty="0">
                <a:solidFill>
                  <a:srgbClr val="0070C0"/>
                </a:solidFill>
              </a:rPr>
              <a:t>2. Phân loại năng lực</a:t>
            </a:r>
            <a:endParaRPr lang="en-US" dirty="0">
              <a:solidFill>
                <a:srgbClr val="0070C0"/>
              </a:solidFill>
            </a:endParaRPr>
          </a:p>
          <a:p>
            <a:r>
              <a:rPr lang="en-US" i="1" dirty="0"/>
              <a:t>Năng lực </a:t>
            </a:r>
            <a:r>
              <a:rPr lang="en-US" i="1" dirty="0" smtClean="0"/>
              <a:t>chung</a:t>
            </a:r>
          </a:p>
          <a:p>
            <a:r>
              <a:rPr lang="en-US" i="1" dirty="0"/>
              <a:t>Năng lực đặc thù </a:t>
            </a:r>
            <a:r>
              <a:rPr lang="en-US" dirty="0"/>
              <a:t>(năng lực chuyên biệt, chuyên môn)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4525963"/>
          </a:xfrm>
        </p:spPr>
        <p:txBody>
          <a:bodyPr/>
          <a:lstStyle/>
          <a:p>
            <a:pPr>
              <a:buNone/>
            </a:pPr>
            <a:r>
              <a:rPr lang="en-US" b="1" i="1" dirty="0">
                <a:solidFill>
                  <a:srgbClr val="0070C0"/>
                </a:solidFill>
              </a:rPr>
              <a:t>3. Cấu trúc chung của năng lực</a:t>
            </a:r>
            <a:endParaRPr lang="en-US" dirty="0">
              <a:solidFill>
                <a:srgbClr val="0070C0"/>
              </a:solidFill>
            </a:endParaRPr>
          </a:p>
          <a:p>
            <a:pPr lvl="0"/>
            <a:r>
              <a:rPr lang="en-US" dirty="0"/>
              <a:t>Kiến thức </a:t>
            </a:r>
          </a:p>
          <a:p>
            <a:pPr lvl="0"/>
            <a:r>
              <a:rPr lang="en-US" dirty="0"/>
              <a:t>Kỹ năng </a:t>
            </a:r>
          </a:p>
          <a:p>
            <a:pPr lvl="0"/>
            <a:r>
              <a:rPr lang="en-US" dirty="0"/>
              <a:t>Thái độ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lstStyle/>
          <a:p>
            <a:pPr>
              <a:buNone/>
            </a:pPr>
            <a:r>
              <a:rPr lang="en-US" b="1" i="1" dirty="0">
                <a:solidFill>
                  <a:srgbClr val="0070C0"/>
                </a:solidFill>
              </a:rPr>
              <a:t>4. Cấu trúc năng lực thực </a:t>
            </a:r>
            <a:r>
              <a:rPr lang="en-US" b="1" i="1" dirty="0" smtClean="0">
                <a:solidFill>
                  <a:srgbClr val="0070C0"/>
                </a:solidFill>
              </a:rPr>
              <a:t>hiện</a:t>
            </a:r>
            <a:endParaRPr lang="en-US" dirty="0">
              <a:solidFill>
                <a:srgbClr val="0070C0"/>
              </a:solidFill>
            </a:endParaRPr>
          </a:p>
          <a:p>
            <a:pPr>
              <a:buNone/>
            </a:pPr>
            <a:r>
              <a:rPr lang="en-US" dirty="0"/>
              <a:t>Cấu trúc chung của năng lực thực hiện được mô tả là sự kết hợp của 4 nhóm năng lực thành phần: Năng lực chuyên môn, năng lực phương pháp, năng lực xã hội, năng lực cá thể.</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lstStyle/>
          <a:p>
            <a:pPr lvl="0">
              <a:buNone/>
            </a:pPr>
            <a:r>
              <a:rPr lang="en-US" b="1" dirty="0" smtClean="0">
                <a:solidFill>
                  <a:srgbClr val="C00000"/>
                </a:solidFill>
              </a:rPr>
              <a:t>II. Trải </a:t>
            </a:r>
            <a:r>
              <a:rPr lang="en-US" b="1" dirty="0">
                <a:solidFill>
                  <a:srgbClr val="C00000"/>
                </a:solidFill>
              </a:rPr>
              <a:t>nghiệm – con đường cơ bản hình thành và phát triển năng lực </a:t>
            </a:r>
            <a:endParaRPr lang="en-US" b="1" dirty="0" smtClean="0">
              <a:solidFill>
                <a:srgbClr val="C00000"/>
              </a:solidFill>
            </a:endParaRPr>
          </a:p>
          <a:p>
            <a:pPr lvl="0">
              <a:buNone/>
            </a:pPr>
            <a:r>
              <a:rPr lang="en-US" b="1" i="1" dirty="0" smtClean="0">
                <a:solidFill>
                  <a:srgbClr val="0070C0"/>
                </a:solidFill>
              </a:rPr>
              <a:t>1</a:t>
            </a:r>
            <a:r>
              <a:rPr lang="en-US" b="1" i="1" dirty="0">
                <a:solidFill>
                  <a:srgbClr val="0070C0"/>
                </a:solidFill>
              </a:rPr>
              <a:t>. Khái niệm Học qua trải nghiệm</a:t>
            </a:r>
            <a:endParaRPr lang="en-US" dirty="0">
              <a:solidFill>
                <a:srgbClr val="0070C0"/>
              </a:solidFill>
            </a:endParaRPr>
          </a:p>
          <a:p>
            <a:pPr>
              <a:buNone/>
            </a:pPr>
            <a:r>
              <a:rPr lang="en-US" b="1" i="1" dirty="0"/>
              <a:t>Học qua trải nghiệm là quá trình học theo đó kiến thức, năng lực được tạo ra thông qua việc chuyển hóa kinh </a:t>
            </a:r>
            <a:r>
              <a:rPr lang="en-US" b="1" i="1" dirty="0" smtClean="0"/>
              <a:t>nghiệm</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947</Words>
  <Application>Microsoft Office PowerPoint</Application>
  <PresentationFormat>On-screen Show (4:3)</PresentationFormat>
  <Paragraphs>75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TRƯỜNG TiỂU HỌC HOÀNG LÊ </vt:lpstr>
      <vt:lpstr>Slide 2</vt:lpstr>
      <vt:lpstr>    BÀI 1</vt:lpstr>
      <vt:lpstr>Slide 4</vt:lpstr>
      <vt:lpstr>Slide 5</vt:lpstr>
      <vt:lpstr>Slide 6</vt:lpstr>
      <vt:lpstr>Slide 7</vt:lpstr>
      <vt:lpstr>Slide 8</vt:lpstr>
      <vt:lpstr>Slide 9</vt:lpstr>
      <vt:lpstr>Slide 10</vt:lpstr>
      <vt:lpstr>Slide 11</vt:lpstr>
      <vt:lpstr>Slide 12</vt:lpstr>
      <vt:lpstr>2.Phân biệt trải nghiệm trong hoạt động dạy học và trong hoạt động trải nghiệm (hoạt động giáo dục) </vt:lpstr>
      <vt:lpstr>2.Phân biệt trải nghiệm trong hoạt động dạy học và trong hoạt động trải nghiệm (hoạt động giáo dục) </vt:lpstr>
      <vt:lpstr> 2.Phân biệt trải nghiệm trong hoạt động dạy học và trong hoạt động trải nghiệm (hoạt động giáo dục) </vt:lpstr>
      <vt:lpstr> 2.Phân biệt trải nghiệm trong hoạt động dạy học và trong hoạt động trải nghiệm (hoạt động giáo dục) </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     DẠY HỌC VÀ GIÁO DỤC HỌC SINH   THEO ĐỊNH HƯỚNG PHÁT TRIỂN NĂNG LỰC</dc:title>
  <dc:creator>Nguyen Tinh Luong</dc:creator>
  <cp:lastModifiedBy>AutoBVT</cp:lastModifiedBy>
  <cp:revision>16</cp:revision>
  <dcterms:created xsi:type="dcterms:W3CDTF">2019-01-28T15:02:28Z</dcterms:created>
  <dcterms:modified xsi:type="dcterms:W3CDTF">2019-04-08T15:11:01Z</dcterms:modified>
</cp:coreProperties>
</file>